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7" r:id="rId2"/>
  </p:sldIdLst>
  <p:sldSz cx="43200638" cy="32399288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856"/>
    <a:srgbClr val="F871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690" autoAdjust="0"/>
    <p:restoredTop sz="94629" autoAdjust="0"/>
  </p:normalViewPr>
  <p:slideViewPr>
    <p:cSldViewPr snapToGrid="0">
      <p:cViewPr>
        <p:scale>
          <a:sx n="20" d="100"/>
          <a:sy n="20" d="100"/>
        </p:scale>
        <p:origin x="366" y="23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40048" y="5302386"/>
            <a:ext cx="36720542" cy="11279752"/>
          </a:xfrm>
        </p:spPr>
        <p:txBody>
          <a:bodyPr anchor="b"/>
          <a:lstStyle>
            <a:lvl1pPr algn="ctr">
              <a:defRPr sz="28346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00080" y="17017128"/>
            <a:ext cx="32400479" cy="7822326"/>
          </a:xfrm>
        </p:spPr>
        <p:txBody>
          <a:bodyPr/>
          <a:lstStyle>
            <a:lvl1pPr marL="0" indent="0" algn="ctr">
              <a:buNone/>
              <a:defRPr sz="11338"/>
            </a:lvl1pPr>
            <a:lvl2pPr marL="2159950" indent="0" algn="ctr">
              <a:buNone/>
              <a:defRPr sz="9449"/>
            </a:lvl2pPr>
            <a:lvl3pPr marL="4319900" indent="0" algn="ctr">
              <a:buNone/>
              <a:defRPr sz="8504"/>
            </a:lvl3pPr>
            <a:lvl4pPr marL="6479850" indent="0" algn="ctr">
              <a:buNone/>
              <a:defRPr sz="7559"/>
            </a:lvl4pPr>
            <a:lvl5pPr marL="8639800" indent="0" algn="ctr">
              <a:buNone/>
              <a:defRPr sz="7559"/>
            </a:lvl5pPr>
            <a:lvl6pPr marL="10799750" indent="0" algn="ctr">
              <a:buNone/>
              <a:defRPr sz="7559"/>
            </a:lvl6pPr>
            <a:lvl7pPr marL="12959700" indent="0" algn="ctr">
              <a:buNone/>
              <a:defRPr sz="7559"/>
            </a:lvl7pPr>
            <a:lvl8pPr marL="15119650" indent="0" algn="ctr">
              <a:buNone/>
              <a:defRPr sz="7559"/>
            </a:lvl8pPr>
            <a:lvl9pPr marL="17279600" indent="0" algn="ctr">
              <a:buNone/>
              <a:defRPr sz="7559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6631F-1873-4B5A-90A6-BABADD18CF8D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7654E-D9E6-4B63-9D3C-4DFB516FFE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5393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6631F-1873-4B5A-90A6-BABADD18CF8D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7654E-D9E6-4B63-9D3C-4DFB516FFE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6047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0915459" y="1724962"/>
            <a:ext cx="9315138" cy="27456899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70046" y="1724962"/>
            <a:ext cx="27405405" cy="2745689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6631F-1873-4B5A-90A6-BABADD18CF8D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7654E-D9E6-4B63-9D3C-4DFB516FFE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537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6631F-1873-4B5A-90A6-BABADD18CF8D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7654E-D9E6-4B63-9D3C-4DFB516FFE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8963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7546" y="8077332"/>
            <a:ext cx="37260550" cy="13477201"/>
          </a:xfrm>
        </p:spPr>
        <p:txBody>
          <a:bodyPr anchor="b"/>
          <a:lstStyle>
            <a:lvl1pPr>
              <a:defRPr sz="28346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47546" y="21682033"/>
            <a:ext cx="37260550" cy="7087342"/>
          </a:xfrm>
        </p:spPr>
        <p:txBody>
          <a:bodyPr/>
          <a:lstStyle>
            <a:lvl1pPr marL="0" indent="0">
              <a:buNone/>
              <a:defRPr sz="11338">
                <a:solidFill>
                  <a:schemeClr val="tx1"/>
                </a:solidFill>
              </a:defRPr>
            </a:lvl1pPr>
            <a:lvl2pPr marL="2159950" indent="0">
              <a:buNone/>
              <a:defRPr sz="9449">
                <a:solidFill>
                  <a:schemeClr val="tx1">
                    <a:tint val="75000"/>
                  </a:schemeClr>
                </a:solidFill>
              </a:defRPr>
            </a:lvl2pPr>
            <a:lvl3pPr marL="4319900" indent="0">
              <a:buNone/>
              <a:defRPr sz="8504">
                <a:solidFill>
                  <a:schemeClr val="tx1">
                    <a:tint val="75000"/>
                  </a:schemeClr>
                </a:solidFill>
              </a:defRPr>
            </a:lvl3pPr>
            <a:lvl4pPr marL="6479850" indent="0">
              <a:buNone/>
              <a:defRPr sz="7559">
                <a:solidFill>
                  <a:schemeClr val="tx1">
                    <a:tint val="75000"/>
                  </a:schemeClr>
                </a:solidFill>
              </a:defRPr>
            </a:lvl4pPr>
            <a:lvl5pPr marL="8639800" indent="0">
              <a:buNone/>
              <a:defRPr sz="7559">
                <a:solidFill>
                  <a:schemeClr val="tx1">
                    <a:tint val="75000"/>
                  </a:schemeClr>
                </a:solidFill>
              </a:defRPr>
            </a:lvl5pPr>
            <a:lvl6pPr marL="10799750" indent="0">
              <a:buNone/>
              <a:defRPr sz="7559">
                <a:solidFill>
                  <a:schemeClr val="tx1">
                    <a:tint val="75000"/>
                  </a:schemeClr>
                </a:solidFill>
              </a:defRPr>
            </a:lvl6pPr>
            <a:lvl7pPr marL="12959700" indent="0">
              <a:buNone/>
              <a:defRPr sz="7559">
                <a:solidFill>
                  <a:schemeClr val="tx1">
                    <a:tint val="75000"/>
                  </a:schemeClr>
                </a:solidFill>
              </a:defRPr>
            </a:lvl7pPr>
            <a:lvl8pPr marL="15119650" indent="0">
              <a:buNone/>
              <a:defRPr sz="7559">
                <a:solidFill>
                  <a:schemeClr val="tx1">
                    <a:tint val="75000"/>
                  </a:schemeClr>
                </a:solidFill>
              </a:defRPr>
            </a:lvl8pPr>
            <a:lvl9pPr marL="17279600" indent="0">
              <a:buNone/>
              <a:defRPr sz="755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6631F-1873-4B5A-90A6-BABADD18CF8D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7654E-D9E6-4B63-9D3C-4DFB516FFE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031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70044" y="8624810"/>
            <a:ext cx="18360271" cy="2055705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870323" y="8624810"/>
            <a:ext cx="18360271" cy="2055705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6631F-1873-4B5A-90A6-BABADD18CF8D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7654E-D9E6-4B63-9D3C-4DFB516FFE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5219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5671" y="1724969"/>
            <a:ext cx="37260550" cy="626236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75675" y="7942328"/>
            <a:ext cx="18275892" cy="3892412"/>
          </a:xfrm>
        </p:spPr>
        <p:txBody>
          <a:bodyPr anchor="b"/>
          <a:lstStyle>
            <a:lvl1pPr marL="0" indent="0">
              <a:buNone/>
              <a:defRPr sz="11338" b="1"/>
            </a:lvl1pPr>
            <a:lvl2pPr marL="2159950" indent="0">
              <a:buNone/>
              <a:defRPr sz="9449" b="1"/>
            </a:lvl2pPr>
            <a:lvl3pPr marL="4319900" indent="0">
              <a:buNone/>
              <a:defRPr sz="8504" b="1"/>
            </a:lvl3pPr>
            <a:lvl4pPr marL="6479850" indent="0">
              <a:buNone/>
              <a:defRPr sz="7559" b="1"/>
            </a:lvl4pPr>
            <a:lvl5pPr marL="8639800" indent="0">
              <a:buNone/>
              <a:defRPr sz="7559" b="1"/>
            </a:lvl5pPr>
            <a:lvl6pPr marL="10799750" indent="0">
              <a:buNone/>
              <a:defRPr sz="7559" b="1"/>
            </a:lvl6pPr>
            <a:lvl7pPr marL="12959700" indent="0">
              <a:buNone/>
              <a:defRPr sz="7559" b="1"/>
            </a:lvl7pPr>
            <a:lvl8pPr marL="15119650" indent="0">
              <a:buNone/>
              <a:defRPr sz="7559" b="1"/>
            </a:lvl8pPr>
            <a:lvl9pPr marL="17279600" indent="0">
              <a:buNone/>
              <a:defRPr sz="7559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75675" y="11834740"/>
            <a:ext cx="18275892" cy="174071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1870325" y="7942328"/>
            <a:ext cx="18365898" cy="3892412"/>
          </a:xfrm>
        </p:spPr>
        <p:txBody>
          <a:bodyPr anchor="b"/>
          <a:lstStyle>
            <a:lvl1pPr marL="0" indent="0">
              <a:buNone/>
              <a:defRPr sz="11338" b="1"/>
            </a:lvl1pPr>
            <a:lvl2pPr marL="2159950" indent="0">
              <a:buNone/>
              <a:defRPr sz="9449" b="1"/>
            </a:lvl2pPr>
            <a:lvl3pPr marL="4319900" indent="0">
              <a:buNone/>
              <a:defRPr sz="8504" b="1"/>
            </a:lvl3pPr>
            <a:lvl4pPr marL="6479850" indent="0">
              <a:buNone/>
              <a:defRPr sz="7559" b="1"/>
            </a:lvl4pPr>
            <a:lvl5pPr marL="8639800" indent="0">
              <a:buNone/>
              <a:defRPr sz="7559" b="1"/>
            </a:lvl5pPr>
            <a:lvl6pPr marL="10799750" indent="0">
              <a:buNone/>
              <a:defRPr sz="7559" b="1"/>
            </a:lvl6pPr>
            <a:lvl7pPr marL="12959700" indent="0">
              <a:buNone/>
              <a:defRPr sz="7559" b="1"/>
            </a:lvl7pPr>
            <a:lvl8pPr marL="15119650" indent="0">
              <a:buNone/>
              <a:defRPr sz="7559" b="1"/>
            </a:lvl8pPr>
            <a:lvl9pPr marL="17279600" indent="0">
              <a:buNone/>
              <a:defRPr sz="7559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1870325" y="11834740"/>
            <a:ext cx="18365898" cy="174071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6631F-1873-4B5A-90A6-BABADD18CF8D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7654E-D9E6-4B63-9D3C-4DFB516FFE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0310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6631F-1873-4B5A-90A6-BABADD18CF8D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7654E-D9E6-4B63-9D3C-4DFB516FFE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0023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6631F-1873-4B5A-90A6-BABADD18CF8D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7654E-D9E6-4B63-9D3C-4DFB516FFE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6688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5671" y="2159952"/>
            <a:ext cx="13933330" cy="7559834"/>
          </a:xfrm>
        </p:spPr>
        <p:txBody>
          <a:bodyPr anchor="b"/>
          <a:lstStyle>
            <a:lvl1pPr>
              <a:defRPr sz="15118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365898" y="4664905"/>
            <a:ext cx="21870323" cy="23024494"/>
          </a:xfrm>
        </p:spPr>
        <p:txBody>
          <a:bodyPr/>
          <a:lstStyle>
            <a:lvl1pPr>
              <a:defRPr sz="15118"/>
            </a:lvl1pPr>
            <a:lvl2pPr>
              <a:defRPr sz="13228"/>
            </a:lvl2pPr>
            <a:lvl3pPr>
              <a:defRPr sz="11338"/>
            </a:lvl3pPr>
            <a:lvl4pPr>
              <a:defRPr sz="9449"/>
            </a:lvl4pPr>
            <a:lvl5pPr>
              <a:defRPr sz="9449"/>
            </a:lvl5pPr>
            <a:lvl6pPr>
              <a:defRPr sz="9449"/>
            </a:lvl6pPr>
            <a:lvl7pPr>
              <a:defRPr sz="9449"/>
            </a:lvl7pPr>
            <a:lvl8pPr>
              <a:defRPr sz="9449"/>
            </a:lvl8pPr>
            <a:lvl9pPr>
              <a:defRPr sz="9449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75671" y="9719786"/>
            <a:ext cx="13933330" cy="18007107"/>
          </a:xfrm>
        </p:spPr>
        <p:txBody>
          <a:bodyPr/>
          <a:lstStyle>
            <a:lvl1pPr marL="0" indent="0">
              <a:buNone/>
              <a:defRPr sz="7559"/>
            </a:lvl1pPr>
            <a:lvl2pPr marL="2159950" indent="0">
              <a:buNone/>
              <a:defRPr sz="6614"/>
            </a:lvl2pPr>
            <a:lvl3pPr marL="4319900" indent="0">
              <a:buNone/>
              <a:defRPr sz="5669"/>
            </a:lvl3pPr>
            <a:lvl4pPr marL="6479850" indent="0">
              <a:buNone/>
              <a:defRPr sz="4724"/>
            </a:lvl4pPr>
            <a:lvl5pPr marL="8639800" indent="0">
              <a:buNone/>
              <a:defRPr sz="4724"/>
            </a:lvl5pPr>
            <a:lvl6pPr marL="10799750" indent="0">
              <a:buNone/>
              <a:defRPr sz="4724"/>
            </a:lvl6pPr>
            <a:lvl7pPr marL="12959700" indent="0">
              <a:buNone/>
              <a:defRPr sz="4724"/>
            </a:lvl7pPr>
            <a:lvl8pPr marL="15119650" indent="0">
              <a:buNone/>
              <a:defRPr sz="4724"/>
            </a:lvl8pPr>
            <a:lvl9pPr marL="17279600" indent="0">
              <a:buNone/>
              <a:defRPr sz="4724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6631F-1873-4B5A-90A6-BABADD18CF8D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7654E-D9E6-4B63-9D3C-4DFB516FFE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9770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5671" y="2159952"/>
            <a:ext cx="13933330" cy="7559834"/>
          </a:xfrm>
        </p:spPr>
        <p:txBody>
          <a:bodyPr anchor="b"/>
          <a:lstStyle>
            <a:lvl1pPr>
              <a:defRPr sz="15118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365898" y="4664905"/>
            <a:ext cx="21870323" cy="23024494"/>
          </a:xfrm>
        </p:spPr>
        <p:txBody>
          <a:bodyPr anchor="t"/>
          <a:lstStyle>
            <a:lvl1pPr marL="0" indent="0">
              <a:buNone/>
              <a:defRPr sz="15118"/>
            </a:lvl1pPr>
            <a:lvl2pPr marL="2159950" indent="0">
              <a:buNone/>
              <a:defRPr sz="13228"/>
            </a:lvl2pPr>
            <a:lvl3pPr marL="4319900" indent="0">
              <a:buNone/>
              <a:defRPr sz="11338"/>
            </a:lvl3pPr>
            <a:lvl4pPr marL="6479850" indent="0">
              <a:buNone/>
              <a:defRPr sz="9449"/>
            </a:lvl4pPr>
            <a:lvl5pPr marL="8639800" indent="0">
              <a:buNone/>
              <a:defRPr sz="9449"/>
            </a:lvl5pPr>
            <a:lvl6pPr marL="10799750" indent="0">
              <a:buNone/>
              <a:defRPr sz="9449"/>
            </a:lvl6pPr>
            <a:lvl7pPr marL="12959700" indent="0">
              <a:buNone/>
              <a:defRPr sz="9449"/>
            </a:lvl7pPr>
            <a:lvl8pPr marL="15119650" indent="0">
              <a:buNone/>
              <a:defRPr sz="9449"/>
            </a:lvl8pPr>
            <a:lvl9pPr marL="17279600" indent="0">
              <a:buNone/>
              <a:defRPr sz="9449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75671" y="9719786"/>
            <a:ext cx="13933330" cy="18007107"/>
          </a:xfrm>
        </p:spPr>
        <p:txBody>
          <a:bodyPr/>
          <a:lstStyle>
            <a:lvl1pPr marL="0" indent="0">
              <a:buNone/>
              <a:defRPr sz="7559"/>
            </a:lvl1pPr>
            <a:lvl2pPr marL="2159950" indent="0">
              <a:buNone/>
              <a:defRPr sz="6614"/>
            </a:lvl2pPr>
            <a:lvl3pPr marL="4319900" indent="0">
              <a:buNone/>
              <a:defRPr sz="5669"/>
            </a:lvl3pPr>
            <a:lvl4pPr marL="6479850" indent="0">
              <a:buNone/>
              <a:defRPr sz="4724"/>
            </a:lvl4pPr>
            <a:lvl5pPr marL="8639800" indent="0">
              <a:buNone/>
              <a:defRPr sz="4724"/>
            </a:lvl5pPr>
            <a:lvl6pPr marL="10799750" indent="0">
              <a:buNone/>
              <a:defRPr sz="4724"/>
            </a:lvl6pPr>
            <a:lvl7pPr marL="12959700" indent="0">
              <a:buNone/>
              <a:defRPr sz="4724"/>
            </a:lvl7pPr>
            <a:lvl8pPr marL="15119650" indent="0">
              <a:buNone/>
              <a:defRPr sz="4724"/>
            </a:lvl8pPr>
            <a:lvl9pPr marL="17279600" indent="0">
              <a:buNone/>
              <a:defRPr sz="4724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6631F-1873-4B5A-90A6-BABADD18CF8D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7654E-D9E6-4B63-9D3C-4DFB516FFE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128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70044" y="1724969"/>
            <a:ext cx="37260550" cy="62623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70044" y="8624810"/>
            <a:ext cx="37260550" cy="205570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70044" y="30029347"/>
            <a:ext cx="9720144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66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66631F-1873-4B5A-90A6-BABADD18CF8D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310212" y="30029347"/>
            <a:ext cx="14580215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66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510450" y="30029347"/>
            <a:ext cx="9720144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66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D7654E-D9E6-4B63-9D3C-4DFB516FFE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675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4319900" rtl="0" eaLnBrk="1" latinLnBrk="0" hangingPunct="1">
        <a:lnSpc>
          <a:spcPct val="90000"/>
        </a:lnSpc>
        <a:spcBef>
          <a:spcPct val="0"/>
        </a:spcBef>
        <a:buNone/>
        <a:defRPr sz="2078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79975" indent="-1079975" algn="l" defTabSz="4319900" rtl="0" eaLnBrk="1" latinLnBrk="0" hangingPunct="1">
        <a:lnSpc>
          <a:spcPct val="90000"/>
        </a:lnSpc>
        <a:spcBef>
          <a:spcPts val="4724"/>
        </a:spcBef>
        <a:buFont typeface="Arial" panose="020B0604020202020204" pitchFamily="34" charset="0"/>
        <a:buChar char="•"/>
        <a:defRPr sz="13228" kern="1200">
          <a:solidFill>
            <a:schemeClr val="tx1"/>
          </a:solidFill>
          <a:latin typeface="+mn-lt"/>
          <a:ea typeface="+mn-ea"/>
          <a:cs typeface="+mn-cs"/>
        </a:defRPr>
      </a:lvl1pPr>
      <a:lvl2pPr marL="3239925" indent="-1079975" algn="l" defTabSz="4319900" rtl="0" eaLnBrk="1" latinLnBrk="0" hangingPunct="1">
        <a:lnSpc>
          <a:spcPct val="90000"/>
        </a:lnSpc>
        <a:spcBef>
          <a:spcPts val="2362"/>
        </a:spcBef>
        <a:buFont typeface="Arial" panose="020B0604020202020204" pitchFamily="34" charset="0"/>
        <a:buChar char="•"/>
        <a:defRPr sz="11338" kern="1200">
          <a:solidFill>
            <a:schemeClr val="tx1"/>
          </a:solidFill>
          <a:latin typeface="+mn-lt"/>
          <a:ea typeface="+mn-ea"/>
          <a:cs typeface="+mn-cs"/>
        </a:defRPr>
      </a:lvl2pPr>
      <a:lvl3pPr marL="5399875" indent="-1079975" algn="l" defTabSz="4319900" rtl="0" eaLnBrk="1" latinLnBrk="0" hangingPunct="1">
        <a:lnSpc>
          <a:spcPct val="90000"/>
        </a:lnSpc>
        <a:spcBef>
          <a:spcPts val="2362"/>
        </a:spcBef>
        <a:buFont typeface="Arial" panose="020B0604020202020204" pitchFamily="34" charset="0"/>
        <a:buChar char="•"/>
        <a:defRPr sz="9449" kern="1200">
          <a:solidFill>
            <a:schemeClr val="tx1"/>
          </a:solidFill>
          <a:latin typeface="+mn-lt"/>
          <a:ea typeface="+mn-ea"/>
          <a:cs typeface="+mn-cs"/>
        </a:defRPr>
      </a:lvl3pPr>
      <a:lvl4pPr marL="7559825" indent="-1079975" algn="l" defTabSz="4319900" rtl="0" eaLnBrk="1" latinLnBrk="0" hangingPunct="1">
        <a:lnSpc>
          <a:spcPct val="90000"/>
        </a:lnSpc>
        <a:spcBef>
          <a:spcPts val="236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4pPr>
      <a:lvl5pPr marL="9719775" indent="-1079975" algn="l" defTabSz="4319900" rtl="0" eaLnBrk="1" latinLnBrk="0" hangingPunct="1">
        <a:lnSpc>
          <a:spcPct val="90000"/>
        </a:lnSpc>
        <a:spcBef>
          <a:spcPts val="236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5pPr>
      <a:lvl6pPr marL="11879725" indent="-1079975" algn="l" defTabSz="4319900" rtl="0" eaLnBrk="1" latinLnBrk="0" hangingPunct="1">
        <a:lnSpc>
          <a:spcPct val="90000"/>
        </a:lnSpc>
        <a:spcBef>
          <a:spcPts val="236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6pPr>
      <a:lvl7pPr marL="14039675" indent="-1079975" algn="l" defTabSz="4319900" rtl="0" eaLnBrk="1" latinLnBrk="0" hangingPunct="1">
        <a:lnSpc>
          <a:spcPct val="90000"/>
        </a:lnSpc>
        <a:spcBef>
          <a:spcPts val="236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7pPr>
      <a:lvl8pPr marL="16199625" indent="-1079975" algn="l" defTabSz="4319900" rtl="0" eaLnBrk="1" latinLnBrk="0" hangingPunct="1">
        <a:lnSpc>
          <a:spcPct val="90000"/>
        </a:lnSpc>
        <a:spcBef>
          <a:spcPts val="236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8pPr>
      <a:lvl9pPr marL="18359575" indent="-1079975" algn="l" defTabSz="4319900" rtl="0" eaLnBrk="1" latinLnBrk="0" hangingPunct="1">
        <a:lnSpc>
          <a:spcPct val="90000"/>
        </a:lnSpc>
        <a:spcBef>
          <a:spcPts val="236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19900" rtl="0" eaLnBrk="1" latinLnBrk="0" hangingPunct="1">
        <a:defRPr sz="8504" kern="1200">
          <a:solidFill>
            <a:schemeClr val="tx1"/>
          </a:solidFill>
          <a:latin typeface="+mn-lt"/>
          <a:ea typeface="+mn-ea"/>
          <a:cs typeface="+mn-cs"/>
        </a:defRPr>
      </a:lvl1pPr>
      <a:lvl2pPr marL="2159950" algn="l" defTabSz="4319900" rtl="0" eaLnBrk="1" latinLnBrk="0" hangingPunct="1"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319900" algn="l" defTabSz="4319900" rtl="0" eaLnBrk="1" latinLnBrk="0" hangingPunct="1">
        <a:defRPr sz="8504" kern="1200">
          <a:solidFill>
            <a:schemeClr val="tx1"/>
          </a:solidFill>
          <a:latin typeface="+mn-lt"/>
          <a:ea typeface="+mn-ea"/>
          <a:cs typeface="+mn-cs"/>
        </a:defRPr>
      </a:lvl3pPr>
      <a:lvl4pPr marL="6479850" algn="l" defTabSz="4319900" rtl="0" eaLnBrk="1" latinLnBrk="0" hangingPunct="1">
        <a:defRPr sz="8504" kern="1200">
          <a:solidFill>
            <a:schemeClr val="tx1"/>
          </a:solidFill>
          <a:latin typeface="+mn-lt"/>
          <a:ea typeface="+mn-ea"/>
          <a:cs typeface="+mn-cs"/>
        </a:defRPr>
      </a:lvl4pPr>
      <a:lvl5pPr marL="8639800" algn="l" defTabSz="4319900" rtl="0" eaLnBrk="1" latinLnBrk="0" hangingPunct="1">
        <a:defRPr sz="8504" kern="1200">
          <a:solidFill>
            <a:schemeClr val="tx1"/>
          </a:solidFill>
          <a:latin typeface="+mn-lt"/>
          <a:ea typeface="+mn-ea"/>
          <a:cs typeface="+mn-cs"/>
        </a:defRPr>
      </a:lvl5pPr>
      <a:lvl6pPr marL="10799750" algn="l" defTabSz="4319900" rtl="0" eaLnBrk="1" latinLnBrk="0" hangingPunct="1">
        <a:defRPr sz="8504" kern="1200">
          <a:solidFill>
            <a:schemeClr val="tx1"/>
          </a:solidFill>
          <a:latin typeface="+mn-lt"/>
          <a:ea typeface="+mn-ea"/>
          <a:cs typeface="+mn-cs"/>
        </a:defRPr>
      </a:lvl6pPr>
      <a:lvl7pPr marL="12959700" algn="l" defTabSz="4319900" rtl="0" eaLnBrk="1" latinLnBrk="0" hangingPunct="1">
        <a:defRPr sz="8504" kern="1200">
          <a:solidFill>
            <a:schemeClr val="tx1"/>
          </a:solidFill>
          <a:latin typeface="+mn-lt"/>
          <a:ea typeface="+mn-ea"/>
          <a:cs typeface="+mn-cs"/>
        </a:defRPr>
      </a:lvl7pPr>
      <a:lvl8pPr marL="15119650" algn="l" defTabSz="4319900" rtl="0" eaLnBrk="1" latinLnBrk="0" hangingPunct="1">
        <a:defRPr sz="8504" kern="1200">
          <a:solidFill>
            <a:schemeClr val="tx1"/>
          </a:solidFill>
          <a:latin typeface="+mn-lt"/>
          <a:ea typeface="+mn-ea"/>
          <a:cs typeface="+mn-cs"/>
        </a:defRPr>
      </a:lvl8pPr>
      <a:lvl9pPr marL="17279600" algn="l" defTabSz="4319900" rtl="0" eaLnBrk="1" latinLnBrk="0" hangingPunct="1">
        <a:defRPr sz="850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>
            <a:extLst>
              <a:ext uri="{FF2B5EF4-FFF2-40B4-BE49-F238E27FC236}">
                <a16:creationId xmlns:a16="http://schemas.microsoft.com/office/drawing/2014/main" id="{75A84630-0DC4-4BB9-80E0-1E93E95FF0C3}"/>
              </a:ext>
            </a:extLst>
          </p:cNvPr>
          <p:cNvSpPr txBox="1"/>
          <p:nvPr/>
        </p:nvSpPr>
        <p:spPr>
          <a:xfrm>
            <a:off x="713813" y="297924"/>
            <a:ext cx="37402229" cy="166199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>
            <a:lvl1pPr algn="l">
              <a:defRPr sz="32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algn="ctr"/>
            <a:r>
              <a:rPr lang="ru-RU" sz="5400" dirty="0">
                <a:solidFill>
                  <a:srgbClr val="002856"/>
                </a:solidFill>
              </a:rPr>
              <a:t>Сравнительный анализ клинических исходов у детей с </a:t>
            </a:r>
            <a:r>
              <a:rPr lang="ru-RU" sz="5400" dirty="0" err="1">
                <a:solidFill>
                  <a:srgbClr val="002856"/>
                </a:solidFill>
              </a:rPr>
              <a:t>рабдомиосаркомой</a:t>
            </a:r>
            <a:r>
              <a:rPr lang="ru-RU" sz="5400" dirty="0">
                <a:solidFill>
                  <a:srgbClr val="002856"/>
                </a:solidFill>
              </a:rPr>
              <a:t>: опыт </a:t>
            </a:r>
            <a:r>
              <a:rPr lang="ru-RU" sz="5400" dirty="0" err="1">
                <a:solidFill>
                  <a:srgbClr val="002856"/>
                </a:solidFill>
              </a:rPr>
              <a:t>НЦПиДХ</a:t>
            </a:r>
            <a:r>
              <a:rPr lang="ru-RU" sz="5400" dirty="0">
                <a:solidFill>
                  <a:srgbClr val="002856"/>
                </a:solidFill>
              </a:rPr>
              <a:t> и мировые данные</a:t>
            </a:r>
            <a:endParaRPr lang="en-US" sz="5400" dirty="0">
              <a:solidFill>
                <a:srgbClr val="00285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7034492-7509-4D5A-894B-0B8276D7A472}"/>
              </a:ext>
            </a:extLst>
          </p:cNvPr>
          <p:cNvSpPr txBox="1">
            <a:spLocks/>
          </p:cNvSpPr>
          <p:nvPr/>
        </p:nvSpPr>
        <p:spPr>
          <a:xfrm>
            <a:off x="2520574" y="1817727"/>
            <a:ext cx="21590710" cy="135421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vert="horz" wrap="square" lIns="0" tIns="0" rIns="0" bIns="0" rtlCol="0" anchor="ctr">
            <a:spAutoFit/>
          </a:bodyPr>
          <a:lstStyle>
            <a:lvl1pPr algn="l" defTabSz="323990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lnSpc>
                <a:spcPct val="100000"/>
              </a:lnSpc>
            </a:pPr>
            <a:r>
              <a:rPr lang="ru-KZ" sz="4400" b="1" dirty="0">
                <a:solidFill>
                  <a:srgbClr val="002856"/>
                </a:solidFill>
              </a:rPr>
              <a:t>Авторы:</a:t>
            </a:r>
            <a:r>
              <a:rPr lang="en-US" sz="4400" dirty="0">
                <a:solidFill>
                  <a:srgbClr val="002856"/>
                </a:solidFill>
              </a:rPr>
              <a:t> </a:t>
            </a:r>
            <a:r>
              <a:rPr lang="ru-KZ" sz="4400" dirty="0" err="1">
                <a:solidFill>
                  <a:srgbClr val="002856"/>
                </a:solidFill>
              </a:rPr>
              <a:t>Сарсекбаева</a:t>
            </a:r>
            <a:r>
              <a:rPr lang="ru-KZ" sz="4400" dirty="0">
                <a:solidFill>
                  <a:srgbClr val="002856"/>
                </a:solidFill>
              </a:rPr>
              <a:t> Ф.М.</a:t>
            </a:r>
            <a:r>
              <a:rPr lang="en-US" sz="4400" dirty="0">
                <a:solidFill>
                  <a:srgbClr val="002856"/>
                </a:solidFill>
              </a:rPr>
              <a:t>, </a:t>
            </a:r>
            <a:r>
              <a:rPr lang="ru-KZ" sz="4400" dirty="0">
                <a:solidFill>
                  <a:srgbClr val="002856"/>
                </a:solidFill>
              </a:rPr>
              <a:t>Махмудова М.И</a:t>
            </a:r>
            <a:r>
              <a:rPr lang="en-US" sz="4400" dirty="0">
                <a:solidFill>
                  <a:srgbClr val="002856"/>
                </a:solidFill>
              </a:rPr>
              <a:t>.</a:t>
            </a:r>
            <a:endParaRPr lang="en-US" sz="4400" dirty="0">
              <a:solidFill>
                <a:srgbClr val="00285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r>
              <a:rPr lang="ru-KZ" sz="4400" b="1" dirty="0">
                <a:solidFill>
                  <a:srgbClr val="002856"/>
                </a:solidFill>
              </a:rPr>
              <a:t>Организация:</a:t>
            </a:r>
            <a:r>
              <a:rPr lang="ru-RU" sz="4400" dirty="0">
                <a:solidFill>
                  <a:srgbClr val="002856"/>
                </a:solidFill>
              </a:rPr>
              <a:t> </a:t>
            </a:r>
            <a:r>
              <a:rPr lang="ru-KZ" sz="4400" dirty="0">
                <a:solidFill>
                  <a:srgbClr val="002856"/>
                </a:solidFill>
              </a:rPr>
              <a:t>Научный центр педиатрии и детской хирургии</a:t>
            </a:r>
            <a:endParaRPr lang="en-US" sz="4400" dirty="0">
              <a:solidFill>
                <a:srgbClr val="002856"/>
              </a:solidFill>
            </a:endParaRPr>
          </a:p>
        </p:txBody>
      </p:sp>
      <p:sp>
        <p:nvSpPr>
          <p:cNvPr id="6" name="Rectangle 15">
            <a:extLst>
              <a:ext uri="{FF2B5EF4-FFF2-40B4-BE49-F238E27FC236}">
                <a16:creationId xmlns:a16="http://schemas.microsoft.com/office/drawing/2014/main" id="{4AD9C9C3-3261-4746-A0EC-7915C342FC18}"/>
              </a:ext>
            </a:extLst>
          </p:cNvPr>
          <p:cNvSpPr/>
          <p:nvPr/>
        </p:nvSpPr>
        <p:spPr>
          <a:xfrm>
            <a:off x="1047250" y="3437974"/>
            <a:ext cx="11126380" cy="823230"/>
          </a:xfrm>
          <a:prstGeom prst="rect">
            <a:avLst/>
          </a:prstGeom>
          <a:solidFill>
            <a:srgbClr val="0033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69990" rtlCol="0" anchor="ctr"/>
          <a:lstStyle/>
          <a:p>
            <a:r>
              <a:rPr lang="ru-KZ" sz="4000" b="1" dirty="0">
                <a:latin typeface="Arial" panose="020B0604020202020204" pitchFamily="34" charset="0"/>
                <a:cs typeface="Arial" panose="020B0604020202020204" pitchFamily="34" charset="0"/>
              </a:rPr>
              <a:t>АКТУАЛЬНОСТЬ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4496549-5CD9-49E6-859B-26305499FA62}"/>
              </a:ext>
            </a:extLst>
          </p:cNvPr>
          <p:cNvSpPr txBox="1"/>
          <p:nvPr/>
        </p:nvSpPr>
        <p:spPr>
          <a:xfrm>
            <a:off x="1047250" y="4344572"/>
            <a:ext cx="1928695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4000" dirty="0"/>
              <a:t>Альвеолярная и эмбриональная </a:t>
            </a:r>
            <a:r>
              <a:rPr lang="ru-RU" sz="4000" dirty="0" err="1"/>
              <a:t>рабдомиосаркома</a:t>
            </a:r>
            <a:r>
              <a:rPr lang="ru-RU" sz="4000" dirty="0"/>
              <a:t> представляют актуальные проблемы в педиатрической онкологии из-за агрессивного течения и различий в прогнозе, что требует разработки более эффективных методов лечения. В особенности, ранняя диагностика и терапия важны для улучшения исходов у пациентов с метастазами, где выживаемость остается низкой.</a:t>
            </a:r>
            <a:r>
              <a:rPr lang="ru-KZ" sz="4000" dirty="0"/>
              <a:t> </a:t>
            </a:r>
            <a:r>
              <a:rPr lang="ru-RU" sz="4000" dirty="0"/>
              <a:t>По данным международных кооперативных исследований (</a:t>
            </a:r>
            <a:r>
              <a:rPr lang="en-US" sz="4000" dirty="0"/>
              <a:t>COG, </a:t>
            </a:r>
            <a:r>
              <a:rPr lang="en-US" sz="4000" dirty="0" err="1"/>
              <a:t>EpSSG</a:t>
            </a:r>
            <a:r>
              <a:rPr lang="en-US" sz="4000" dirty="0"/>
              <a:t>, CWS), 5-</a:t>
            </a:r>
            <a:r>
              <a:rPr lang="ru-RU" sz="4000" dirty="0"/>
              <a:t>летняя общая выживаемость при эмбриональной форме (</a:t>
            </a:r>
            <a:r>
              <a:rPr lang="en-US" sz="4000" dirty="0"/>
              <a:t>ERMS) </a:t>
            </a:r>
            <a:r>
              <a:rPr lang="ru-RU" sz="4000" dirty="0"/>
              <a:t>составляет 70–82%, тогда как при альвеолярной (</a:t>
            </a:r>
            <a:r>
              <a:rPr lang="en-US" sz="4000" dirty="0"/>
              <a:t>ARMS) — 20–30%, </a:t>
            </a:r>
            <a:r>
              <a:rPr lang="ru-RU" sz="4000" dirty="0"/>
              <a:t>особенно при наличии </a:t>
            </a:r>
            <a:r>
              <a:rPr lang="en-US" sz="4000" dirty="0"/>
              <a:t>PAX3/7::FOXO1 fusion [Oberlin et al., Front Oncol, 2019; </a:t>
            </a:r>
            <a:r>
              <a:rPr lang="en-US" sz="4000" dirty="0" err="1"/>
              <a:t>Malempati</a:t>
            </a:r>
            <a:r>
              <a:rPr lang="en-US" sz="4000" dirty="0"/>
              <a:t> et al., Cancer, 2012; COG, 2025].</a:t>
            </a:r>
            <a:endParaRPr lang="ru-RU" sz="4000" dirty="0"/>
          </a:p>
        </p:txBody>
      </p:sp>
      <p:sp>
        <p:nvSpPr>
          <p:cNvPr id="8" name="Rectangle 14">
            <a:extLst>
              <a:ext uri="{FF2B5EF4-FFF2-40B4-BE49-F238E27FC236}">
                <a16:creationId xmlns:a16="http://schemas.microsoft.com/office/drawing/2014/main" id="{50FB3AAD-F333-4E03-82C0-283C0C113EE4}"/>
              </a:ext>
            </a:extLst>
          </p:cNvPr>
          <p:cNvSpPr/>
          <p:nvPr/>
        </p:nvSpPr>
        <p:spPr>
          <a:xfrm>
            <a:off x="1047250" y="10242913"/>
            <a:ext cx="11126380" cy="648272"/>
          </a:xfrm>
          <a:prstGeom prst="rect">
            <a:avLst/>
          </a:prstGeom>
          <a:solidFill>
            <a:srgbClr val="0033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69990" rtlCol="0" anchor="ctr"/>
          <a:lstStyle/>
          <a:p>
            <a:r>
              <a:rPr lang="ru-KZ" sz="4000" b="1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МАТЕРИАЛЫ И методы</a:t>
            </a:r>
            <a:endParaRPr lang="en-US" sz="4000" b="1" cap="all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17">
            <a:extLst>
              <a:ext uri="{FF2B5EF4-FFF2-40B4-BE49-F238E27FC236}">
                <a16:creationId xmlns:a16="http://schemas.microsoft.com/office/drawing/2014/main" id="{F8ED0FC6-3570-47DC-BACC-1035A2FDFDDF}"/>
              </a:ext>
            </a:extLst>
          </p:cNvPr>
          <p:cNvSpPr/>
          <p:nvPr/>
        </p:nvSpPr>
        <p:spPr>
          <a:xfrm>
            <a:off x="1047250" y="25269320"/>
            <a:ext cx="11126380" cy="648272"/>
          </a:xfrm>
          <a:prstGeom prst="rect">
            <a:avLst/>
          </a:prstGeom>
          <a:solidFill>
            <a:srgbClr val="0033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69990" rtlCol="0" anchor="ctr"/>
          <a:lstStyle/>
          <a:p>
            <a:r>
              <a:rPr lang="ru-KZ" sz="4000" b="1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результаты</a:t>
            </a:r>
            <a:endParaRPr lang="en-US" sz="4000" b="1" cap="all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19">
            <a:extLst>
              <a:ext uri="{FF2B5EF4-FFF2-40B4-BE49-F238E27FC236}">
                <a16:creationId xmlns:a16="http://schemas.microsoft.com/office/drawing/2014/main" id="{24B29C26-3E8D-4DFF-A6D8-830ADC0211DB}"/>
              </a:ext>
            </a:extLst>
          </p:cNvPr>
          <p:cNvSpPr/>
          <p:nvPr/>
        </p:nvSpPr>
        <p:spPr>
          <a:xfrm>
            <a:off x="22023297" y="26881148"/>
            <a:ext cx="11313980" cy="770047"/>
          </a:xfrm>
          <a:prstGeom prst="rect">
            <a:avLst/>
          </a:prstGeom>
          <a:solidFill>
            <a:srgbClr val="0033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69990" rtlCol="0" anchor="ctr"/>
          <a:lstStyle/>
          <a:p>
            <a:r>
              <a:rPr lang="ru-KZ" sz="4000" b="1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выводы</a:t>
            </a:r>
            <a:endParaRPr lang="en-US" sz="4000" b="1" cap="all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7F3B037-4B99-4305-8DAB-84CAE00A9AF1}"/>
              </a:ext>
            </a:extLst>
          </p:cNvPr>
          <p:cNvSpPr txBox="1"/>
          <p:nvPr/>
        </p:nvSpPr>
        <p:spPr>
          <a:xfrm>
            <a:off x="1047250" y="11196499"/>
            <a:ext cx="19286954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4400" dirty="0"/>
              <a:t>Проведен ретроспективный анализ медицинских карт </a:t>
            </a:r>
            <a:r>
              <a:rPr lang="ru-RU" sz="4400" b="1" dirty="0"/>
              <a:t>74 пациентов</a:t>
            </a:r>
            <a:r>
              <a:rPr lang="ru-RU" sz="4400" dirty="0"/>
              <a:t> с диагнозом </a:t>
            </a:r>
            <a:r>
              <a:rPr lang="ru-RU" sz="4400" dirty="0" err="1"/>
              <a:t>рабдомиосаркома</a:t>
            </a:r>
            <a:r>
              <a:rPr lang="ru-RU" sz="4400" dirty="0"/>
              <a:t>, получавших лечение в АО «</a:t>
            </a:r>
            <a:r>
              <a:rPr lang="ru-RU" sz="4400" dirty="0" err="1"/>
              <a:t>НЦПиДХ</a:t>
            </a:r>
            <a:r>
              <a:rPr lang="ru-RU" sz="4400" dirty="0"/>
              <a:t>» (2013–2024).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4400" dirty="0"/>
              <a:t>Эмбриональная РМС (ERMS): 41 пациент (средний возраст — 4,9 года).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4400" dirty="0"/>
              <a:t>Альвеолярная РМС (ARMS): 3</a:t>
            </a:r>
            <a:r>
              <a:rPr lang="ru-KZ" sz="4400" dirty="0"/>
              <a:t>3</a:t>
            </a:r>
            <a:r>
              <a:rPr lang="ru-RU" sz="4400" dirty="0"/>
              <a:t> пациента (средний возраст — 6,7 лет).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4400" dirty="0"/>
              <a:t>Применялся протокол </a:t>
            </a:r>
            <a:r>
              <a:rPr lang="ru-RU" sz="4400" b="1" dirty="0"/>
              <a:t>CWS 2007</a:t>
            </a:r>
            <a:r>
              <a:rPr lang="ru-RU" sz="4400" dirty="0"/>
              <a:t>.</a:t>
            </a:r>
            <a:br>
              <a:rPr lang="ru-RU" sz="4400" dirty="0"/>
            </a:br>
            <a:r>
              <a:rPr lang="ru-RU" sz="4400" dirty="0"/>
              <a:t>Сравнение проведено с данными международных кооперативных исследований (</a:t>
            </a:r>
            <a:r>
              <a:rPr lang="ru-RU" sz="4400" dirty="0" err="1"/>
              <a:t>EpSSG</a:t>
            </a:r>
            <a:r>
              <a:rPr lang="ru-RU" sz="4400" dirty="0"/>
              <a:t> RMS 2005, COG ARST0331, IRS Group).</a:t>
            </a:r>
          </a:p>
        </p:txBody>
      </p:sp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D4161B4D-1655-45A9-B93A-E0462D1811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6869" y="16705699"/>
            <a:ext cx="13917224" cy="8365142"/>
          </a:xfrm>
          <a:prstGeom prst="rect">
            <a:avLst/>
          </a:prstGeom>
        </p:spPr>
      </p:pic>
      <p:pic>
        <p:nvPicPr>
          <p:cNvPr id="18" name="Рисунок 17">
            <a:extLst>
              <a:ext uri="{FF2B5EF4-FFF2-40B4-BE49-F238E27FC236}">
                <a16:creationId xmlns:a16="http://schemas.microsoft.com/office/drawing/2014/main" id="{62B66CC6-A724-43C1-81E6-6BAD20608B7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84853" y="18765519"/>
            <a:ext cx="11126380" cy="7937706"/>
          </a:xfrm>
          <a:prstGeom prst="rect">
            <a:avLst/>
          </a:prstGeom>
        </p:spPr>
      </p:pic>
      <p:pic>
        <p:nvPicPr>
          <p:cNvPr id="20" name="Рисунок 19">
            <a:extLst>
              <a:ext uri="{FF2B5EF4-FFF2-40B4-BE49-F238E27FC236}">
                <a16:creationId xmlns:a16="http://schemas.microsoft.com/office/drawing/2014/main" id="{64658F58-5757-43EF-80B8-F150C19E3F1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98888" y="10042558"/>
            <a:ext cx="12112345" cy="7776167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1315FF9F-9630-4E4A-8486-DEE53A611DA7}"/>
              </a:ext>
            </a:extLst>
          </p:cNvPr>
          <p:cNvSpPr txBox="1"/>
          <p:nvPr/>
        </p:nvSpPr>
        <p:spPr>
          <a:xfrm>
            <a:off x="1047249" y="26116072"/>
            <a:ext cx="19286954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4000" dirty="0"/>
              <a:t>У пациентов с эмбриональной </a:t>
            </a:r>
            <a:r>
              <a:rPr lang="ru-RU" sz="4000" dirty="0" err="1"/>
              <a:t>рабдомиосаркомой</a:t>
            </a:r>
            <a:r>
              <a:rPr lang="ru-RU" sz="4000" dirty="0"/>
              <a:t> общая выживаемость составила 64±0,7%, средняя длительность наблюдения 35±5 мес.  Для локализованной стадии общая выживаемость - 67±0,9% (IRS I – 80±1,6%, IRS II – 1,00±0,0%, IRS III – 58±1,2%), для диссеминированной стадии - 63±2%(IRS IV – 63±2%). Период от появления первых симптомов до постановки диагноза составил в среднем 2 месяца. У пациентов с альвеолярной </a:t>
            </a:r>
            <a:r>
              <a:rPr lang="ru-RU" sz="4000" dirty="0" err="1"/>
              <a:t>рабдомиосаркомой</a:t>
            </a:r>
            <a:r>
              <a:rPr lang="ru-RU" sz="4000" dirty="0"/>
              <a:t> общая выживаемость составила 21±0,7%, средняя длительность наблюдения 25±5 мес. Для локализованной стадии общая выживаемость - 28±1,2% (IRS I – 0±0%, IRS II – 00±0,0%, IRS III – 39±1,5%), для диссеминированной стадии - 15±1% (IRS IV – 15±1%). Период от появления первых симптомов до постановки диагноза составлял в среднем 4 месяцев. 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C6D2961-4B22-4BC0-B0C6-9850A4A88125}"/>
              </a:ext>
            </a:extLst>
          </p:cNvPr>
          <p:cNvSpPr txBox="1"/>
          <p:nvPr/>
        </p:nvSpPr>
        <p:spPr>
          <a:xfrm>
            <a:off x="22023297" y="27829118"/>
            <a:ext cx="2046352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4400" dirty="0"/>
              <a:t>Результаты исследования показали, что выживаемость при эмбриональной </a:t>
            </a:r>
            <a:r>
              <a:rPr lang="ru-RU" sz="4400" dirty="0" err="1"/>
              <a:t>рабдомиосаркоме</a:t>
            </a:r>
            <a:r>
              <a:rPr lang="ru-RU" sz="4400" dirty="0"/>
              <a:t> (64%) сопоставима с международными показателями (70–82%), тогда как при альвеолярной форме (21%) она остаётся крайне низкой и соответствует мировым данным (20–30%).Высокая доля пациентов с диссеминированными стадиями (59%) и длительный диагностический интервал (2–4 месяца) являются основными причинами низких исходов в Казахстане.</a:t>
            </a:r>
            <a:endParaRPr lang="en-US" sz="44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4A3776D-92A3-4365-9A16-A83A4F345F3E}"/>
              </a:ext>
            </a:extLst>
          </p:cNvPr>
          <p:cNvSpPr txBox="1"/>
          <p:nvPr/>
        </p:nvSpPr>
        <p:spPr>
          <a:xfrm>
            <a:off x="27995807" y="9336257"/>
            <a:ext cx="9311799" cy="7154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49" b="1" dirty="0"/>
              <a:t>Survival by stage for </a:t>
            </a:r>
            <a:r>
              <a:rPr lang="en-US" sz="4049" b="1" dirty="0" err="1"/>
              <a:t>Embrional</a:t>
            </a:r>
            <a:r>
              <a:rPr lang="en-US" sz="4049" b="1" dirty="0"/>
              <a:t> RMS </a:t>
            </a:r>
            <a:endParaRPr lang="ru-RU" sz="4049" b="1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614651F-167C-427D-BD70-A99713BC57F7}"/>
              </a:ext>
            </a:extLst>
          </p:cNvPr>
          <p:cNvSpPr txBox="1"/>
          <p:nvPr/>
        </p:nvSpPr>
        <p:spPr>
          <a:xfrm>
            <a:off x="28352291" y="18077898"/>
            <a:ext cx="9311799" cy="7154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49" b="1" dirty="0"/>
              <a:t>Survival by stage for Alveolar RMS </a:t>
            </a:r>
            <a:endParaRPr lang="ru-RU" sz="4049" b="1" dirty="0"/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49E911CD-CFB7-4609-A587-B803E36879B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331987" y="85634"/>
            <a:ext cx="3154838" cy="2048358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0CB081B6-24B0-4413-B642-6DC907CDBE91}"/>
              </a:ext>
            </a:extLst>
          </p:cNvPr>
          <p:cNvSpPr txBox="1"/>
          <p:nvPr/>
        </p:nvSpPr>
        <p:spPr>
          <a:xfrm>
            <a:off x="21912960" y="3294008"/>
            <a:ext cx="20240428" cy="2631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4400" dirty="0"/>
              <a:t>Различия в выживаемости между двумя гистологическими вариантами оказались статистически значимыми (p &lt; 0,05), что подтверждает более агрессивное течение альвеолярной </a:t>
            </a:r>
            <a:r>
              <a:rPr lang="ru-RU" sz="4400" dirty="0" err="1"/>
              <a:t>рабдомиосаркомы</a:t>
            </a:r>
            <a:r>
              <a:rPr lang="ru-RU" sz="4400" dirty="0"/>
              <a:t>.</a:t>
            </a:r>
            <a:endParaRPr lang="ru-KZ" sz="4400" dirty="0"/>
          </a:p>
          <a:p>
            <a:endParaRPr lang="ru-RU" sz="3300" dirty="0"/>
          </a:p>
        </p:txBody>
      </p:sp>
      <p:graphicFrame>
        <p:nvGraphicFramePr>
          <p:cNvPr id="3" name="Таблица 11">
            <a:extLst>
              <a:ext uri="{FF2B5EF4-FFF2-40B4-BE49-F238E27FC236}">
                <a16:creationId xmlns:a16="http://schemas.microsoft.com/office/drawing/2014/main" id="{53C3BD87-985E-44A3-8320-AEC6D35669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601181"/>
              </p:ext>
            </p:extLst>
          </p:nvPr>
        </p:nvGraphicFramePr>
        <p:xfrm>
          <a:off x="22866438" y="5518389"/>
          <a:ext cx="17308689" cy="3781051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5769563">
                  <a:extLst>
                    <a:ext uri="{9D8B030D-6E8A-4147-A177-3AD203B41FA5}">
                      <a16:colId xmlns:a16="http://schemas.microsoft.com/office/drawing/2014/main" val="3362715013"/>
                    </a:ext>
                  </a:extLst>
                </a:gridCol>
                <a:gridCol w="5769563">
                  <a:extLst>
                    <a:ext uri="{9D8B030D-6E8A-4147-A177-3AD203B41FA5}">
                      <a16:colId xmlns:a16="http://schemas.microsoft.com/office/drawing/2014/main" val="1371936640"/>
                    </a:ext>
                  </a:extLst>
                </a:gridCol>
                <a:gridCol w="5769563">
                  <a:extLst>
                    <a:ext uri="{9D8B030D-6E8A-4147-A177-3AD203B41FA5}">
                      <a16:colId xmlns:a16="http://schemas.microsoft.com/office/drawing/2014/main" val="128640316"/>
                    </a:ext>
                  </a:extLst>
                </a:gridCol>
              </a:tblGrid>
              <a:tr h="1037628">
                <a:tc>
                  <a:txBody>
                    <a:bodyPr/>
                    <a:lstStyle/>
                    <a:p>
                      <a:pPr algn="ctr"/>
                      <a:r>
                        <a:rPr lang="ru-RU" sz="3100" dirty="0"/>
                        <a:t>Группа</a:t>
                      </a:r>
                    </a:p>
                  </a:txBody>
                  <a:tcPr marL="68577" marR="68577" marT="34289" marB="3428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100"/>
                        <a:t>НЦПиДХ</a:t>
                      </a:r>
                    </a:p>
                  </a:txBody>
                  <a:tcPr marL="68577" marR="68577" marT="34289" marB="3428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100" dirty="0"/>
                        <a:t>Международные данные</a:t>
                      </a:r>
                    </a:p>
                  </a:txBody>
                  <a:tcPr marL="68577" marR="68577" marT="34289" marB="34289" anchor="ctr"/>
                </a:tc>
                <a:extLst>
                  <a:ext uri="{0D108BD9-81ED-4DB2-BD59-A6C34878D82A}">
                    <a16:rowId xmlns:a16="http://schemas.microsoft.com/office/drawing/2014/main" val="1448653620"/>
                  </a:ext>
                </a:extLst>
              </a:tr>
              <a:tr h="1037628">
                <a:tc>
                  <a:txBody>
                    <a:bodyPr/>
                    <a:lstStyle/>
                    <a:p>
                      <a:r>
                        <a:rPr lang="en-US" sz="3100" dirty="0"/>
                        <a:t>ERMS</a:t>
                      </a:r>
                      <a:endParaRPr lang="ru-RU" sz="3100" dirty="0"/>
                    </a:p>
                  </a:txBody>
                  <a:tcPr marL="68577" marR="68577" marT="34289" marB="34289"/>
                </a:tc>
                <a:tc>
                  <a:txBody>
                    <a:bodyPr/>
                    <a:lstStyle/>
                    <a:p>
                      <a:r>
                        <a:rPr lang="ru-KZ" sz="3100" dirty="0"/>
                        <a:t>64%</a:t>
                      </a:r>
                      <a:endParaRPr lang="ru-RU" sz="3100" dirty="0"/>
                    </a:p>
                  </a:txBody>
                  <a:tcPr marL="68577" marR="68577" marT="34289" marB="34289"/>
                </a:tc>
                <a:tc>
                  <a:txBody>
                    <a:bodyPr/>
                    <a:lstStyle/>
                    <a:p>
                      <a:r>
                        <a:rPr lang="en-US" sz="3100" dirty="0"/>
                        <a:t>70–82% (COG, </a:t>
                      </a:r>
                      <a:r>
                        <a:rPr lang="en-US" sz="3100" dirty="0" err="1"/>
                        <a:t>EpSSG</a:t>
                      </a:r>
                      <a:r>
                        <a:rPr lang="en-US" sz="3100" dirty="0"/>
                        <a:t>)</a:t>
                      </a:r>
                      <a:endParaRPr lang="ru-RU" sz="3100" dirty="0"/>
                    </a:p>
                  </a:txBody>
                  <a:tcPr marL="68577" marR="68577" marT="34289" marB="34289"/>
                </a:tc>
                <a:extLst>
                  <a:ext uri="{0D108BD9-81ED-4DB2-BD59-A6C34878D82A}">
                    <a16:rowId xmlns:a16="http://schemas.microsoft.com/office/drawing/2014/main" val="1548032532"/>
                  </a:ext>
                </a:extLst>
              </a:tr>
              <a:tr h="668167">
                <a:tc>
                  <a:txBody>
                    <a:bodyPr/>
                    <a:lstStyle/>
                    <a:p>
                      <a:r>
                        <a:rPr lang="en-US" sz="3100" dirty="0"/>
                        <a:t>ARMS</a:t>
                      </a:r>
                      <a:endParaRPr lang="ru-RU" sz="3100" dirty="0"/>
                    </a:p>
                  </a:txBody>
                  <a:tcPr marL="68577" marR="68577" marT="34289" marB="34289"/>
                </a:tc>
                <a:tc>
                  <a:txBody>
                    <a:bodyPr/>
                    <a:lstStyle/>
                    <a:p>
                      <a:r>
                        <a:rPr lang="ru-KZ" sz="3100" dirty="0"/>
                        <a:t>21%</a:t>
                      </a:r>
                      <a:endParaRPr lang="ru-RU" sz="3100" dirty="0"/>
                    </a:p>
                  </a:txBody>
                  <a:tcPr marL="68577" marR="68577" marT="34289" marB="34289"/>
                </a:tc>
                <a:tc>
                  <a:txBody>
                    <a:bodyPr/>
                    <a:lstStyle/>
                    <a:p>
                      <a:r>
                        <a:rPr lang="en-US" sz="3100" dirty="0"/>
                        <a:t>20–30% (COG, CWS)</a:t>
                      </a:r>
                      <a:endParaRPr lang="ru-RU" sz="3100" dirty="0"/>
                    </a:p>
                  </a:txBody>
                  <a:tcPr marL="68577" marR="68577" marT="34289" marB="34289"/>
                </a:tc>
                <a:extLst>
                  <a:ext uri="{0D108BD9-81ED-4DB2-BD59-A6C34878D82A}">
                    <a16:rowId xmlns:a16="http://schemas.microsoft.com/office/drawing/2014/main" val="3154984474"/>
                  </a:ext>
                </a:extLst>
              </a:tr>
              <a:tr h="1037628">
                <a:tc>
                  <a:txBody>
                    <a:bodyPr/>
                    <a:lstStyle/>
                    <a:p>
                      <a:r>
                        <a:rPr lang="ru-RU" sz="3100" dirty="0"/>
                        <a:t>Метастатические </a:t>
                      </a:r>
                      <a:r>
                        <a:rPr lang="en-US" sz="3100" dirty="0"/>
                        <a:t>ARMS</a:t>
                      </a:r>
                      <a:endParaRPr lang="ru-RU" sz="3100" dirty="0"/>
                    </a:p>
                  </a:txBody>
                  <a:tcPr marL="68577" marR="68577" marT="34289" marB="34289"/>
                </a:tc>
                <a:tc>
                  <a:txBody>
                    <a:bodyPr/>
                    <a:lstStyle/>
                    <a:p>
                      <a:r>
                        <a:rPr lang="ru-KZ" sz="3100" dirty="0"/>
                        <a:t>15%</a:t>
                      </a:r>
                      <a:endParaRPr lang="ru-RU" sz="3100" dirty="0"/>
                    </a:p>
                  </a:txBody>
                  <a:tcPr marL="68577" marR="68577" marT="34289" marB="34289"/>
                </a:tc>
                <a:tc>
                  <a:txBody>
                    <a:bodyPr/>
                    <a:lstStyle/>
                    <a:p>
                      <a:r>
                        <a:rPr lang="en-US" sz="3100" dirty="0"/>
                        <a:t>22–27% (COG, 2025)</a:t>
                      </a:r>
                      <a:endParaRPr lang="ru-RU" sz="3100" dirty="0"/>
                    </a:p>
                  </a:txBody>
                  <a:tcPr marL="68577" marR="68577" marT="34289" marB="34289"/>
                </a:tc>
                <a:extLst>
                  <a:ext uri="{0D108BD9-81ED-4DB2-BD59-A6C34878D82A}">
                    <a16:rowId xmlns:a16="http://schemas.microsoft.com/office/drawing/2014/main" val="6516862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53332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549</TotalTime>
  <Words>490</Words>
  <Application>Microsoft Office PowerPoint</Application>
  <PresentationFormat>Произвольный</PresentationFormat>
  <Paragraphs>29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1Pediatric cancer and blood disorders center of Armenia, Hematology Center after R.Yeolyan  2Yerevan State Medical University after Mkhitar Heratsi</dc:title>
  <dc:creator>Henrik Grigoryan</dc:creator>
  <cp:lastModifiedBy>Professional</cp:lastModifiedBy>
  <cp:revision>28</cp:revision>
  <dcterms:created xsi:type="dcterms:W3CDTF">2023-04-14T18:55:47Z</dcterms:created>
  <dcterms:modified xsi:type="dcterms:W3CDTF">2025-10-20T11:56:39Z</dcterms:modified>
</cp:coreProperties>
</file>